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1" r:id="rId4"/>
    <p:sldId id="262" r:id="rId5"/>
    <p:sldId id="263" r:id="rId6"/>
    <p:sldId id="271" r:id="rId7"/>
    <p:sldId id="264" r:id="rId8"/>
    <p:sldId id="268" r:id="rId9"/>
    <p:sldId id="265" r:id="rId10"/>
    <p:sldId id="266" r:id="rId11"/>
    <p:sldId id="267" r:id="rId12"/>
    <p:sldId id="269" r:id="rId13"/>
    <p:sldId id="270" r:id="rId14"/>
    <p:sldId id="26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35" autoAdjust="0"/>
  </p:normalViewPr>
  <p:slideViewPr>
    <p:cSldViewPr snapToGrid="0" snapToObjects="1">
      <p:cViewPr>
        <p:scale>
          <a:sx n="85" d="100"/>
          <a:sy n="85" d="100"/>
        </p:scale>
        <p:origin x="-1576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2D960D-8CAC-CF4B-BF3D-CF251067334A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E296B-9D9A-4F4A-BB0F-EF0F2C2E7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9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2010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E296B-9D9A-4F4A-BB0F-EF0F2C2E76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45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Coefficients:</a:t>
            </a:r>
          </a:p>
          <a:p>
            <a:r>
              <a:rPr lang="en-US" dirty="0" smtClean="0"/>
              <a:t>                         Estimate Std. Error t value </a:t>
            </a:r>
            <a:r>
              <a:rPr lang="en-US" dirty="0" err="1" smtClean="0"/>
              <a:t>Pr</a:t>
            </a:r>
            <a:r>
              <a:rPr lang="en-US" dirty="0" smtClean="0"/>
              <a:t>(&gt;|t|)    </a:t>
            </a:r>
          </a:p>
          <a:p>
            <a:r>
              <a:rPr lang="en-US" dirty="0" smtClean="0"/>
              <a:t>(Intercept)              175.3351    51.9823   3.373  0.00119 ** </a:t>
            </a:r>
          </a:p>
          <a:p>
            <a:r>
              <a:rPr lang="en-US" dirty="0" err="1" smtClean="0"/>
              <a:t>National.coverage.PreSAC</a:t>
            </a:r>
            <a:r>
              <a:rPr lang="en-US" dirty="0" smtClean="0"/>
              <a:t> -66.0553    11.8854  -5.558 4.23e-07 ***</a:t>
            </a:r>
          </a:p>
          <a:p>
            <a:r>
              <a:rPr lang="en-US" smtClean="0"/>
              <a:t>poverty                   -0.5148     2.0560  -0.250  0.80299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E296B-9D9A-4F4A-BB0F-EF0F2C2E76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7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15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806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6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9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347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55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352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3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74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4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592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9F3F5-21C1-AE41-A450-978B0BA55D5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01A4-9103-A14D-AE07-75A378EAE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9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1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map_predictions_common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8" b="48513"/>
          <a:stretch/>
        </p:blipFill>
        <p:spPr>
          <a:xfrm>
            <a:off x="852648" y="303144"/>
            <a:ext cx="6400800" cy="297499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10800000">
            <a:off x="1919428" y="112215"/>
            <a:ext cx="5234732" cy="228113"/>
          </a:xfrm>
          <a:prstGeom prst="rightArrow">
            <a:avLst/>
          </a:prstGeom>
          <a:gradFill flip="none" rotWithShape="1">
            <a:gsLst>
              <a:gs pos="61000">
                <a:srgbClr val="008000"/>
              </a:gs>
              <a:gs pos="100000">
                <a:srgbClr val="FFFFFF"/>
              </a:gs>
            </a:gsLst>
            <a:lin ang="108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06298" y="1262692"/>
            <a:ext cx="254119" cy="172766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38323" y="1163995"/>
            <a:ext cx="70584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down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9145" y="1019430"/>
            <a:ext cx="254119" cy="172766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41289" y="906259"/>
            <a:ext cx="427158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up</a:t>
            </a:r>
            <a:endParaRPr lang="en-US" dirty="0">
              <a:latin typeface="Arial"/>
              <a:cs typeface="Arial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734453"/>
              </p:ext>
            </p:extLst>
          </p:nvPr>
        </p:nvGraphicFramePr>
        <p:xfrm>
          <a:off x="852648" y="3392554"/>
          <a:ext cx="6812176" cy="41441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35421"/>
                <a:gridCol w="5276755"/>
              </a:tblGrid>
              <a:tr h="4144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anthelmintic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>
                          <a:latin typeface="Arial"/>
                          <a:cs typeface="Arial"/>
                        </a:rPr>
                        <a:t>niclosamide, pyrvinium,</a:t>
                      </a:r>
                      <a:r>
                        <a:rPr lang="en-US" sz="140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400" dirty="0" smtClean="0">
                          <a:latin typeface="Arial"/>
                          <a:cs typeface="Arial"/>
                        </a:rPr>
                        <a:t>mebendazole, </a:t>
                      </a:r>
                      <a:r>
                        <a:rPr lang="en-US" sz="1400" baseline="0" dirty="0" smtClean="0">
                          <a:latin typeface="Arial"/>
                          <a:cs typeface="Arial"/>
                        </a:rPr>
                        <a:t>bithionol, </a:t>
                      </a:r>
                      <a:r>
                        <a:rPr lang="en-US" sz="1400" dirty="0" err="1" smtClean="0">
                          <a:latin typeface="Arial"/>
                          <a:cs typeface="Arial"/>
                        </a:rPr>
                        <a:t>ivermectin</a:t>
                      </a:r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8613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923" y="469900"/>
            <a:ext cx="68326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535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469900"/>
            <a:ext cx="68326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0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469900"/>
            <a:ext cx="65024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0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469900"/>
            <a:ext cx="65024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02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 S5_IC5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01" y="0"/>
            <a:ext cx="2881599" cy="6858000"/>
          </a:xfrm>
          <a:prstGeom prst="rect">
            <a:avLst/>
          </a:prstGeom>
        </p:spPr>
      </p:pic>
      <p:pic>
        <p:nvPicPr>
          <p:cNvPr id="8" name="Picture 7" descr="supplementary figure in vitro MTS western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50" b="54902"/>
          <a:stretch/>
        </p:blipFill>
        <p:spPr>
          <a:xfrm>
            <a:off x="3617943" y="0"/>
            <a:ext cx="2519829" cy="309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41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CC_drug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133"/>
          <a:stretch/>
        </p:blipFill>
        <p:spPr>
          <a:xfrm>
            <a:off x="0" y="3520086"/>
            <a:ext cx="9144000" cy="30421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4353"/>
            <a:ext cx="5498293" cy="383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6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2-14 at 9.08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882"/>
            <a:ext cx="8636000" cy="1511300"/>
          </a:xfrm>
          <a:prstGeom prst="rect">
            <a:avLst/>
          </a:prstGeom>
        </p:spPr>
      </p:pic>
      <p:pic>
        <p:nvPicPr>
          <p:cNvPr id="3" name="Picture 2" descr="Screen Shot 2017-02-14 at 9.12.4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7206"/>
            <a:ext cx="8547100" cy="1397000"/>
          </a:xfrm>
          <a:prstGeom prst="rect">
            <a:avLst/>
          </a:prstGeom>
        </p:spPr>
      </p:pic>
      <p:pic>
        <p:nvPicPr>
          <p:cNvPr id="4" name="Picture 3" descr="Screen Shot 2017-02-14 at 9.13.4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7264"/>
            <a:ext cx="9144000" cy="195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25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2-14 at 9.17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1327"/>
            <a:ext cx="9144000" cy="2869963"/>
          </a:xfrm>
          <a:prstGeom prst="rect">
            <a:avLst/>
          </a:prstGeom>
        </p:spPr>
      </p:pic>
      <p:pic>
        <p:nvPicPr>
          <p:cNvPr id="3" name="Picture 2" descr="Screen Shot 2017-02-14 at 9.18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37863" cy="345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52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2-14 at 9.27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2600"/>
            <a:ext cx="9144000" cy="334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642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211630"/>
              </p:ext>
            </p:extLst>
          </p:nvPr>
        </p:nvGraphicFramePr>
        <p:xfrm>
          <a:off x="689818" y="614493"/>
          <a:ext cx="792988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88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Correlation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Population.requiring.PC.for.STH.PreSAC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7.654e-05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Number.of.PreSAC.targeted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Reported.number.of.PreSAC.treated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2.655e-07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Programme.coverage.PreSAC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-0.247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6.26e-07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National.coverage.PreSAC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Population.requiring.PC.for.STH.SAC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3.382e-05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Number.of.SAC.targeted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0.1507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Reported.number.of.SAC.treated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0.01768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Programme.coverage.SAC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0.3807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National.coverage.SAC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0.8077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401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469900"/>
            <a:ext cx="65024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92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0668966"/>
              </p:ext>
            </p:extLst>
          </p:nvPr>
        </p:nvGraphicFramePr>
        <p:xfrm>
          <a:off x="2167590" y="621179"/>
          <a:ext cx="4989234" cy="57538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Worksheet" r:id="rId3" imgW="3314700" imgH="3822700" progId="Excel.Sheet.12">
                  <p:embed/>
                </p:oleObj>
              </mc:Choice>
              <mc:Fallback>
                <p:oleObj name="Worksheet" r:id="rId3" imgW="3314700" imgH="382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67590" y="621179"/>
                        <a:ext cx="4989234" cy="57538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9610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469900"/>
            <a:ext cx="68326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689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115</Words>
  <Application>Microsoft Macintosh PowerPoint</Application>
  <PresentationFormat>On-screen Show (4:3)</PresentationFormat>
  <Paragraphs>45</Paragraphs>
  <Slides>14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Anthelmintic as chemoprevention agents</dc:title>
  <dc:creator>Bin Chen</dc:creator>
  <cp:lastModifiedBy>Bin Chen</cp:lastModifiedBy>
  <cp:revision>43</cp:revision>
  <dcterms:created xsi:type="dcterms:W3CDTF">2017-02-15T04:44:06Z</dcterms:created>
  <dcterms:modified xsi:type="dcterms:W3CDTF">2017-02-15T15:55:34Z</dcterms:modified>
</cp:coreProperties>
</file>

<file path=docProps/thumbnail.jpeg>
</file>